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B90D9-2AD1-433C-BBDC-39293D4F4702}" type="datetimeFigureOut">
              <a:rPr lang="en-US" smtClean="0"/>
              <a:pPr/>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6136C-1644-4E8D-A513-7912363B8E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B90D9-2AD1-433C-BBDC-39293D4F4702}" type="datetimeFigureOut">
              <a:rPr lang="en-US" smtClean="0"/>
              <a:pPr/>
              <a:t>11/22/2019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6136C-1644-4E8D-A513-7912363B8E3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839200" cy="2286000"/>
          </a:xfrm>
        </p:spPr>
        <p:txBody>
          <a:bodyPr>
            <a:normAutofit fontScale="90000"/>
          </a:bodyPr>
          <a:lstStyle/>
          <a:p>
            <a:r>
              <a:rPr lang="en-US" b="1" dirty="0" smtClean="0">
                <a:solidFill>
                  <a:schemeClr val="accent2">
                    <a:lumMod val="75000"/>
                  </a:schemeClr>
                </a:solidFill>
                <a:latin typeface="Bauhaus 93" pitchFamily="82" charset="0"/>
              </a:rPr>
              <a:t>HUMAN POPULATION GROWTH:IMPACT ON ENVIRONMENT, HUMAN HEALTH AND WELFARE</a:t>
            </a:r>
            <a:endParaRPr lang="en-US" b="1" dirty="0">
              <a:solidFill>
                <a:schemeClr val="accent2">
                  <a:lumMod val="75000"/>
                </a:schemeClr>
              </a:solidFill>
              <a:latin typeface="Bauhaus 93" pitchFamily="82" charset="0"/>
            </a:endParaRPr>
          </a:p>
        </p:txBody>
      </p:sp>
      <p:sp>
        <p:nvSpPr>
          <p:cNvPr id="3" name="Subtitle 2"/>
          <p:cNvSpPr>
            <a:spLocks noGrp="1"/>
          </p:cNvSpPr>
          <p:nvPr>
            <p:ph type="subTitle" idx="1"/>
          </p:nvPr>
        </p:nvSpPr>
        <p:spPr>
          <a:xfrm>
            <a:off x="152400" y="2819400"/>
            <a:ext cx="8839200" cy="3733800"/>
          </a:xfrm>
        </p:spPr>
        <p:txBody>
          <a:bodyPr/>
          <a:lstStyle/>
          <a:p>
            <a:endParaRPr lang="en-US" dirty="0"/>
          </a:p>
        </p:txBody>
      </p:sp>
      <p:pic>
        <p:nvPicPr>
          <p:cNvPr id="1026" name="Picture 2" descr="C:\Users\Tech\Downloads\Screenshot_20191106-230457_2.png"/>
          <p:cNvPicPr>
            <a:picLocks noChangeAspect="1" noChangeArrowheads="1"/>
          </p:cNvPicPr>
          <p:nvPr/>
        </p:nvPicPr>
        <p:blipFill>
          <a:blip r:embed="rId2" cstate="print"/>
          <a:srcRect/>
          <a:stretch>
            <a:fillRect/>
          </a:stretch>
        </p:blipFill>
        <p:spPr bwMode="auto">
          <a:xfrm>
            <a:off x="76200" y="2438400"/>
            <a:ext cx="8991600" cy="4343400"/>
          </a:xfrm>
          <a:prstGeom prst="rect">
            <a:avLst/>
          </a:prstGeom>
          <a:noFill/>
        </p:spPr>
      </p:pic>
      <p:pic>
        <p:nvPicPr>
          <p:cNvPr id="1027" name="Picture 3" descr="C:\Users\Tech\Downloads\images (43).jpeg"/>
          <p:cNvPicPr>
            <a:picLocks noChangeAspect="1" noChangeArrowheads="1"/>
          </p:cNvPicPr>
          <p:nvPr/>
        </p:nvPicPr>
        <p:blipFill>
          <a:blip r:embed="rId3" cstate="print"/>
          <a:srcRect/>
          <a:stretch>
            <a:fillRect/>
          </a:stretch>
        </p:blipFill>
        <p:spPr bwMode="auto">
          <a:xfrm>
            <a:off x="152400" y="152400"/>
            <a:ext cx="1524000" cy="943429"/>
          </a:xfrm>
          <a:prstGeom prst="rect">
            <a:avLst/>
          </a:prstGeom>
          <a:noFill/>
        </p:spPr>
      </p:pic>
      <p:pic>
        <p:nvPicPr>
          <p:cNvPr id="1028" name="Picture 4" descr="C:\Users\Tech\Downloads\images (43).jpeg"/>
          <p:cNvPicPr>
            <a:picLocks noChangeAspect="1" noChangeArrowheads="1"/>
          </p:cNvPicPr>
          <p:nvPr/>
        </p:nvPicPr>
        <p:blipFill>
          <a:blip r:embed="rId3" cstate="print"/>
          <a:srcRect/>
          <a:stretch>
            <a:fillRect/>
          </a:stretch>
        </p:blipFill>
        <p:spPr bwMode="auto">
          <a:xfrm>
            <a:off x="7696200" y="152400"/>
            <a:ext cx="1295400" cy="95450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i="1" dirty="0" smtClean="0">
                <a:solidFill>
                  <a:schemeClr val="accent2">
                    <a:lumMod val="75000"/>
                  </a:schemeClr>
                </a:solidFill>
                <a:latin typeface="Bauhaus 93" pitchFamily="82" charset="0"/>
              </a:rPr>
              <a:t>INTRODUCTION</a:t>
            </a:r>
            <a:endParaRPr lang="en-US" i="1" dirty="0">
              <a:solidFill>
                <a:schemeClr val="accent2">
                  <a:lumMod val="75000"/>
                </a:schemeClr>
              </a:solidFill>
              <a:latin typeface="Bauhaus 93" pitchFamily="82" charset="0"/>
            </a:endParaRPr>
          </a:p>
        </p:txBody>
      </p:sp>
      <p:sp>
        <p:nvSpPr>
          <p:cNvPr id="3" name="Content Placeholder 2"/>
          <p:cNvSpPr>
            <a:spLocks noGrp="1"/>
          </p:cNvSpPr>
          <p:nvPr>
            <p:ph idx="1"/>
          </p:nvPr>
        </p:nvSpPr>
        <p:spPr>
          <a:xfrm>
            <a:off x="228600" y="1066800"/>
            <a:ext cx="8686800" cy="5486400"/>
          </a:xfrm>
        </p:spPr>
        <p:txBody>
          <a:bodyPr>
            <a:normAutofit fontScale="92500"/>
          </a:bodyPr>
          <a:lstStyle/>
          <a:p>
            <a:r>
              <a:rPr lang="en-US" sz="2400" b="1" dirty="0" smtClean="0">
                <a:solidFill>
                  <a:schemeClr val="tx2"/>
                </a:solidFill>
                <a:latin typeface="Aharoni" pitchFamily="2" charset="-79"/>
                <a:cs typeface="Aharoni" pitchFamily="2" charset="-79"/>
              </a:rPr>
              <a:t>The growth of population is basic to interaction between man and his environment.</a:t>
            </a:r>
          </a:p>
          <a:p>
            <a:r>
              <a:rPr lang="en-US" sz="2400" b="1" dirty="0" smtClean="0">
                <a:solidFill>
                  <a:schemeClr val="tx2"/>
                </a:solidFill>
                <a:latin typeface="Aharoni" pitchFamily="2" charset="-79"/>
                <a:cs typeface="Aharoni" pitchFamily="2" charset="-79"/>
              </a:rPr>
              <a:t>According to an estimate, over eighty million people are added to world’s population every year. That means more food must be produced, more water for drinking and agricultural purposes, more materials to provide shelter and so on.</a:t>
            </a:r>
          </a:p>
          <a:p>
            <a:pPr>
              <a:buNone/>
            </a:pPr>
            <a:endParaRPr lang="en-US" sz="2400" b="1" dirty="0" smtClean="0">
              <a:solidFill>
                <a:schemeClr val="tx2"/>
              </a:solidFill>
              <a:latin typeface="Aharoni" pitchFamily="2" charset="-79"/>
              <a:cs typeface="Aharoni" pitchFamily="2" charset="-79"/>
            </a:endParaRPr>
          </a:p>
          <a:p>
            <a:r>
              <a:rPr lang="en-US" sz="2400" b="1" dirty="0" smtClean="0">
                <a:solidFill>
                  <a:schemeClr val="tx2"/>
                </a:solidFill>
                <a:latin typeface="Aharoni" pitchFamily="2" charset="-79"/>
                <a:cs typeface="Aharoni" pitchFamily="2" charset="-79"/>
              </a:rPr>
              <a:t>Bigger population has put bigger pressure on environment and increased the demand for the earth’s resources.</a:t>
            </a:r>
          </a:p>
          <a:p>
            <a:pPr>
              <a:buNone/>
            </a:pPr>
            <a:endParaRPr lang="en-US" sz="2400" b="1" dirty="0" smtClean="0">
              <a:solidFill>
                <a:schemeClr val="tx2"/>
              </a:solidFill>
              <a:latin typeface="Aharoni" pitchFamily="2" charset="-79"/>
              <a:cs typeface="Aharoni" pitchFamily="2" charset="-79"/>
            </a:endParaRPr>
          </a:p>
          <a:p>
            <a:r>
              <a:rPr lang="en-US" sz="2400" b="1" dirty="0" smtClean="0">
                <a:solidFill>
                  <a:schemeClr val="tx2"/>
                </a:solidFill>
                <a:latin typeface="Aharoni" pitchFamily="2" charset="-79"/>
                <a:cs typeface="Aharoni" pitchFamily="2" charset="-79"/>
              </a:rPr>
              <a:t>The impact of human activity on environment was negligible three thousand years ago, when less than hundred million people inhabited the earth today is tremendous.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i="1" dirty="0" smtClean="0">
                <a:solidFill>
                  <a:schemeClr val="accent2">
                    <a:lumMod val="75000"/>
                  </a:schemeClr>
                </a:solidFill>
                <a:latin typeface="Bauhaus 93" pitchFamily="82" charset="0"/>
              </a:rPr>
              <a:t>continued</a:t>
            </a:r>
            <a:endParaRPr lang="en-US" b="1" i="1" dirty="0">
              <a:solidFill>
                <a:schemeClr val="accent2">
                  <a:lumMod val="75000"/>
                </a:schemeClr>
              </a:solidFill>
              <a:latin typeface="Bauhaus 93" pitchFamily="82" charset="0"/>
            </a:endParaRPr>
          </a:p>
        </p:txBody>
      </p:sp>
      <p:sp>
        <p:nvSpPr>
          <p:cNvPr id="3" name="Content Placeholder 2"/>
          <p:cNvSpPr>
            <a:spLocks noGrp="1"/>
          </p:cNvSpPr>
          <p:nvPr>
            <p:ph idx="1"/>
          </p:nvPr>
        </p:nvSpPr>
        <p:spPr>
          <a:xfrm>
            <a:off x="152400" y="990600"/>
            <a:ext cx="8763000" cy="5562600"/>
          </a:xfrm>
        </p:spPr>
        <p:txBody>
          <a:bodyPr>
            <a:normAutofit lnSpcReduction="10000"/>
          </a:bodyPr>
          <a:lstStyle/>
          <a:p>
            <a:r>
              <a:rPr lang="en-US" dirty="0"/>
              <a:t> </a:t>
            </a:r>
            <a:r>
              <a:rPr lang="en-US" dirty="0" smtClean="0"/>
              <a:t>   </a:t>
            </a:r>
            <a:r>
              <a:rPr lang="en-US" sz="2400" b="1" dirty="0" smtClean="0">
                <a:solidFill>
                  <a:schemeClr val="tx2"/>
                </a:solidFill>
                <a:latin typeface="Aharoni" pitchFamily="2" charset="-79"/>
                <a:cs typeface="Aharoni" pitchFamily="2" charset="-79"/>
              </a:rPr>
              <a:t>Besides, the geographic distribution of people, the concentration of people in urban areas and the demographic characteristics of regional population also have an important influence in the effects of human activity on the environment. </a:t>
            </a:r>
          </a:p>
          <a:p>
            <a:pPr>
              <a:buNone/>
            </a:pPr>
            <a:endParaRPr lang="en-US" sz="2400" b="1" dirty="0">
              <a:solidFill>
                <a:schemeClr val="tx2"/>
              </a:solidFill>
              <a:latin typeface="Aharoni" pitchFamily="2" charset="-79"/>
              <a:cs typeface="Aharoni" pitchFamily="2" charset="-79"/>
            </a:endParaRPr>
          </a:p>
          <a:p>
            <a:r>
              <a:rPr lang="en-US" sz="2400" b="1" dirty="0" smtClean="0">
                <a:solidFill>
                  <a:schemeClr val="tx2"/>
                </a:solidFill>
                <a:latin typeface="Aharoni" pitchFamily="2" charset="-79"/>
                <a:cs typeface="Aharoni" pitchFamily="2" charset="-79"/>
              </a:rPr>
              <a:t>Every two years, the united Nation makes projection for future population growth. Its latest </a:t>
            </a:r>
            <a:r>
              <a:rPr lang="en-US" sz="2400" b="1" dirty="0" smtClean="0">
                <a:solidFill>
                  <a:schemeClr val="tx2"/>
                </a:solidFill>
                <a:latin typeface="Aharoni" pitchFamily="2" charset="-79"/>
                <a:cs typeface="Aharoni" pitchFamily="2" charset="-79"/>
              </a:rPr>
              <a:t>median </a:t>
            </a:r>
            <a:r>
              <a:rPr lang="en-US" sz="2400" b="1" dirty="0" smtClean="0">
                <a:solidFill>
                  <a:schemeClr val="tx2"/>
                </a:solidFill>
                <a:latin typeface="Aharoni" pitchFamily="2" charset="-79"/>
                <a:cs typeface="Aharoni" pitchFamily="2" charset="-79"/>
              </a:rPr>
              <a:t>projection is a population of </a:t>
            </a:r>
            <a:r>
              <a:rPr lang="en-US" sz="2400" b="1" dirty="0" smtClean="0">
                <a:solidFill>
                  <a:srgbClr val="FF0000"/>
                </a:solidFill>
                <a:latin typeface="Aharoni" pitchFamily="2" charset="-79"/>
                <a:cs typeface="Aharoni" pitchFamily="2" charset="-79"/>
              </a:rPr>
              <a:t>9.7bn in 2050 </a:t>
            </a:r>
            <a:r>
              <a:rPr lang="en-US" sz="2400" b="1" dirty="0" smtClean="0">
                <a:solidFill>
                  <a:schemeClr val="tx2"/>
                </a:solidFill>
                <a:latin typeface="Aharoni" pitchFamily="2" charset="-79"/>
                <a:cs typeface="Aharoni" pitchFamily="2" charset="-79"/>
              </a:rPr>
              <a:t>and </a:t>
            </a:r>
            <a:r>
              <a:rPr lang="en-US" sz="2400" b="1" dirty="0" smtClean="0">
                <a:solidFill>
                  <a:srgbClr val="FF0000"/>
                </a:solidFill>
                <a:latin typeface="Aharoni" pitchFamily="2" charset="-79"/>
                <a:cs typeface="Aharoni" pitchFamily="2" charset="-79"/>
              </a:rPr>
              <a:t>10.9bn in 2100. </a:t>
            </a:r>
          </a:p>
          <a:p>
            <a:pPr>
              <a:buNone/>
            </a:pPr>
            <a:endParaRPr lang="en-US" sz="2400" b="1" dirty="0" smtClean="0">
              <a:solidFill>
                <a:schemeClr val="tx2"/>
              </a:solidFill>
              <a:latin typeface="Aharoni" pitchFamily="2" charset="-79"/>
              <a:cs typeface="Aharoni" pitchFamily="2" charset="-79"/>
            </a:endParaRPr>
          </a:p>
          <a:p>
            <a:r>
              <a:rPr lang="en-US" sz="2400" b="1" dirty="0" smtClean="0">
                <a:solidFill>
                  <a:srgbClr val="FF0000"/>
                </a:solidFill>
                <a:latin typeface="Aharoni" pitchFamily="2" charset="-79"/>
                <a:cs typeface="Aharoni" pitchFamily="2" charset="-79"/>
              </a:rPr>
              <a:t>Thomas Malthus </a:t>
            </a:r>
            <a:r>
              <a:rPr lang="en-US" sz="2400" b="1" dirty="0" smtClean="0">
                <a:solidFill>
                  <a:schemeClr val="tx2"/>
                </a:solidFill>
                <a:latin typeface="Aharoni" pitchFamily="2" charset="-79"/>
                <a:cs typeface="Aharoni" pitchFamily="2" charset="-79"/>
              </a:rPr>
              <a:t>theorized that </a:t>
            </a:r>
            <a:r>
              <a:rPr lang="en-US" sz="2400" b="1" dirty="0" smtClean="0">
                <a:solidFill>
                  <a:srgbClr val="FF0000"/>
                </a:solidFill>
                <a:latin typeface="Aharoni" pitchFamily="2" charset="-79"/>
                <a:cs typeface="Aharoni" pitchFamily="2" charset="-79"/>
              </a:rPr>
              <a:t>populations grew </a:t>
            </a:r>
            <a:r>
              <a:rPr lang="en-US" sz="2400" b="1" dirty="0" smtClean="0">
                <a:solidFill>
                  <a:schemeClr val="tx2"/>
                </a:solidFill>
                <a:latin typeface="Aharoni" pitchFamily="2" charset="-79"/>
                <a:cs typeface="Aharoni" pitchFamily="2" charset="-79"/>
              </a:rPr>
              <a:t>in </a:t>
            </a:r>
            <a:r>
              <a:rPr lang="en-US" sz="2400" b="1" dirty="0" smtClean="0">
                <a:solidFill>
                  <a:srgbClr val="FF0000"/>
                </a:solidFill>
                <a:latin typeface="Aharoni" pitchFamily="2" charset="-79"/>
                <a:cs typeface="Aharoni" pitchFamily="2" charset="-79"/>
              </a:rPr>
              <a:t>geometric progression</a:t>
            </a:r>
            <a:r>
              <a:rPr lang="en-US" sz="2400" b="1" dirty="0" smtClean="0">
                <a:solidFill>
                  <a:schemeClr val="tx2"/>
                </a:solidFill>
                <a:latin typeface="Aharoni" pitchFamily="2" charset="-79"/>
                <a:cs typeface="Aharoni" pitchFamily="2" charset="-79"/>
              </a:rPr>
              <a:t>. A geometric progression is a sequence of numbers where each term after the first is found by </a:t>
            </a:r>
            <a:r>
              <a:rPr lang="en-US" sz="2400" b="1" dirty="0" smtClean="0">
                <a:solidFill>
                  <a:srgbClr val="FF0000"/>
                </a:solidFill>
                <a:latin typeface="Aharoni" pitchFamily="2" charset="-79"/>
                <a:cs typeface="Aharoni" pitchFamily="2" charset="-79"/>
              </a:rPr>
              <a:t>multiplying </a:t>
            </a:r>
            <a:r>
              <a:rPr lang="en-US" sz="2400" b="1" dirty="0" smtClean="0">
                <a:solidFill>
                  <a:schemeClr val="tx2"/>
                </a:solidFill>
                <a:latin typeface="Aharoni" pitchFamily="2" charset="-79"/>
                <a:cs typeface="Aharoni" pitchFamily="2" charset="-79"/>
              </a:rPr>
              <a:t>the previous one by a fixed, non-zero number called the common ratio.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smtClean="0">
                <a:solidFill>
                  <a:schemeClr val="accent2">
                    <a:lumMod val="75000"/>
                  </a:schemeClr>
                </a:solidFill>
                <a:latin typeface="Bauhaus 93" pitchFamily="82" charset="0"/>
              </a:rPr>
              <a:t>CONTINUED</a:t>
            </a:r>
            <a:endParaRPr lang="en-US" b="1" i="1" dirty="0">
              <a:solidFill>
                <a:schemeClr val="accent2">
                  <a:lumMod val="75000"/>
                </a:schemeClr>
              </a:solidFill>
              <a:latin typeface="Bauhaus 93" pitchFamily="82" charset="0"/>
            </a:endParaRPr>
          </a:p>
        </p:txBody>
      </p:sp>
      <p:sp>
        <p:nvSpPr>
          <p:cNvPr id="3" name="Content Placeholder 2"/>
          <p:cNvSpPr>
            <a:spLocks noGrp="1"/>
          </p:cNvSpPr>
          <p:nvPr>
            <p:ph idx="1"/>
          </p:nvPr>
        </p:nvSpPr>
        <p:spPr>
          <a:xfrm>
            <a:off x="457200" y="990600"/>
            <a:ext cx="8229600" cy="5562600"/>
          </a:xfrm>
        </p:spPr>
        <p:txBody>
          <a:bodyPr>
            <a:normAutofit fontScale="70000" lnSpcReduction="20000"/>
          </a:bodyPr>
          <a:lstStyle/>
          <a:p>
            <a:r>
              <a:rPr lang="en-US" b="1" dirty="0" smtClean="0">
                <a:solidFill>
                  <a:schemeClr val="tx2"/>
                </a:solidFill>
                <a:latin typeface="Aharoni" pitchFamily="2" charset="-79"/>
                <a:cs typeface="Aharoni" pitchFamily="2" charset="-79"/>
              </a:rPr>
              <a:t>Example, in the sequence </a:t>
            </a:r>
            <a:r>
              <a:rPr lang="en-US" b="1" dirty="0" smtClean="0">
                <a:solidFill>
                  <a:srgbClr val="FF0000"/>
                </a:solidFill>
                <a:latin typeface="Aharoni" pitchFamily="2" charset="-79"/>
                <a:cs typeface="Aharoni" pitchFamily="2" charset="-79"/>
              </a:rPr>
              <a:t>2, 10, 50, 250, 1250</a:t>
            </a:r>
            <a:r>
              <a:rPr lang="en-US" b="1" dirty="0" smtClean="0">
                <a:solidFill>
                  <a:schemeClr val="tx2"/>
                </a:solidFill>
                <a:latin typeface="Aharoni" pitchFamily="2" charset="-79"/>
                <a:cs typeface="Aharoni" pitchFamily="2" charset="-79"/>
              </a:rPr>
              <a:t>, the common ratio is </a:t>
            </a:r>
            <a:r>
              <a:rPr lang="en-US" b="1" dirty="0" smtClean="0">
                <a:solidFill>
                  <a:srgbClr val="FF0000"/>
                </a:solidFill>
                <a:latin typeface="Aharoni" pitchFamily="2" charset="-79"/>
                <a:cs typeface="Aharoni" pitchFamily="2" charset="-79"/>
              </a:rPr>
              <a:t>5.</a:t>
            </a:r>
          </a:p>
          <a:p>
            <a:pPr>
              <a:buNone/>
            </a:pPr>
            <a:endParaRPr lang="en-US" b="1" dirty="0" smtClean="0">
              <a:solidFill>
                <a:schemeClr val="tx2"/>
              </a:solidFill>
              <a:latin typeface="Aharoni" pitchFamily="2" charset="-79"/>
              <a:cs typeface="Aharoni" pitchFamily="2" charset="-79"/>
            </a:endParaRPr>
          </a:p>
          <a:p>
            <a:r>
              <a:rPr lang="en-US" b="1" dirty="0" smtClean="0">
                <a:solidFill>
                  <a:schemeClr val="tx2"/>
                </a:solidFill>
                <a:latin typeface="Aharoni" pitchFamily="2" charset="-79"/>
                <a:cs typeface="Aharoni" pitchFamily="2" charset="-79"/>
              </a:rPr>
              <a:t>Additionally, he stated that </a:t>
            </a:r>
            <a:r>
              <a:rPr lang="en-US" b="1" dirty="0" smtClean="0">
                <a:solidFill>
                  <a:srgbClr val="FF0000"/>
                </a:solidFill>
                <a:latin typeface="Aharoni" pitchFamily="2" charset="-79"/>
                <a:cs typeface="Aharoni" pitchFamily="2" charset="-79"/>
              </a:rPr>
              <a:t>food production </a:t>
            </a:r>
            <a:r>
              <a:rPr lang="en-US" b="1" dirty="0" smtClean="0">
                <a:solidFill>
                  <a:schemeClr val="tx2"/>
                </a:solidFill>
                <a:latin typeface="Aharoni" pitchFamily="2" charset="-79"/>
                <a:cs typeface="Aharoni" pitchFamily="2" charset="-79"/>
              </a:rPr>
              <a:t>increase in </a:t>
            </a:r>
            <a:r>
              <a:rPr lang="en-US" b="1" dirty="0" smtClean="0">
                <a:solidFill>
                  <a:srgbClr val="FF0000"/>
                </a:solidFill>
                <a:latin typeface="Aharoni" pitchFamily="2" charset="-79"/>
                <a:cs typeface="Aharoni" pitchFamily="2" charset="-79"/>
              </a:rPr>
              <a:t>arithmetic progression</a:t>
            </a:r>
            <a:r>
              <a:rPr lang="en-US" b="1" dirty="0" smtClean="0">
                <a:solidFill>
                  <a:schemeClr val="tx2"/>
                </a:solidFill>
                <a:latin typeface="Aharoni" pitchFamily="2" charset="-79"/>
                <a:cs typeface="Aharoni" pitchFamily="2" charset="-79"/>
              </a:rPr>
              <a:t>. An arithmetic progression is a sequence of numbers such that the difference between the consecutive terms is constant.</a:t>
            </a:r>
          </a:p>
          <a:p>
            <a:pPr>
              <a:buNone/>
            </a:pPr>
            <a:endParaRPr lang="en-US" b="1" dirty="0" smtClean="0">
              <a:solidFill>
                <a:schemeClr val="tx2"/>
              </a:solidFill>
              <a:latin typeface="Aharoni" pitchFamily="2" charset="-79"/>
              <a:cs typeface="Aharoni" pitchFamily="2" charset="-79"/>
            </a:endParaRPr>
          </a:p>
          <a:p>
            <a:pPr>
              <a:buNone/>
            </a:pPr>
            <a:endParaRPr lang="en-US" b="1" dirty="0" smtClean="0">
              <a:solidFill>
                <a:schemeClr val="tx2"/>
              </a:solidFill>
              <a:latin typeface="Aharoni" pitchFamily="2" charset="-79"/>
              <a:cs typeface="Aharoni" pitchFamily="2" charset="-79"/>
            </a:endParaRPr>
          </a:p>
          <a:p>
            <a:r>
              <a:rPr lang="en-US" b="1" dirty="0" smtClean="0">
                <a:solidFill>
                  <a:schemeClr val="tx2"/>
                </a:solidFill>
                <a:latin typeface="Aharoni" pitchFamily="2" charset="-79"/>
                <a:cs typeface="Aharoni" pitchFamily="2" charset="-79"/>
              </a:rPr>
              <a:t>Example, in a series </a:t>
            </a:r>
            <a:r>
              <a:rPr lang="en-US" b="1" dirty="0" smtClean="0">
                <a:solidFill>
                  <a:srgbClr val="FF0000"/>
                </a:solidFill>
                <a:latin typeface="Aharoni" pitchFamily="2" charset="-79"/>
                <a:cs typeface="Aharoni" pitchFamily="2" charset="-79"/>
              </a:rPr>
              <a:t>2, 5, 8, 11, 14, 17, </a:t>
            </a:r>
            <a:r>
              <a:rPr lang="en-US" b="1" dirty="0" smtClean="0">
                <a:solidFill>
                  <a:schemeClr val="tx2"/>
                </a:solidFill>
                <a:latin typeface="Aharoni" pitchFamily="2" charset="-79"/>
                <a:cs typeface="Aharoni" pitchFamily="2" charset="-79"/>
              </a:rPr>
              <a:t>the common difference of </a:t>
            </a:r>
            <a:r>
              <a:rPr lang="en-US" b="1" dirty="0" smtClean="0">
                <a:solidFill>
                  <a:srgbClr val="FF0000"/>
                </a:solidFill>
                <a:latin typeface="Aharoni" pitchFamily="2" charset="-79"/>
                <a:cs typeface="Aharoni" pitchFamily="2" charset="-79"/>
              </a:rPr>
              <a:t>3. </a:t>
            </a:r>
            <a:r>
              <a:rPr lang="en-US" b="1" dirty="0" smtClean="0">
                <a:solidFill>
                  <a:schemeClr val="tx2"/>
                </a:solidFill>
                <a:latin typeface="Aharoni" pitchFamily="2" charset="-79"/>
                <a:cs typeface="Aharoni" pitchFamily="2" charset="-79"/>
              </a:rPr>
              <a:t>He derived this conclusion due to the </a:t>
            </a:r>
            <a:r>
              <a:rPr lang="en-US" b="1" dirty="0" smtClean="0">
                <a:solidFill>
                  <a:srgbClr val="FF0000"/>
                </a:solidFill>
                <a:latin typeface="Aharoni" pitchFamily="2" charset="-79"/>
                <a:cs typeface="Aharoni" pitchFamily="2" charset="-79"/>
              </a:rPr>
              <a:t>Law of Diminishing Returns.</a:t>
            </a:r>
          </a:p>
          <a:p>
            <a:pPr>
              <a:buNone/>
            </a:pPr>
            <a:endParaRPr lang="en-US" b="1" dirty="0">
              <a:solidFill>
                <a:schemeClr val="tx2"/>
              </a:solidFill>
              <a:latin typeface="Aharoni" pitchFamily="2" charset="-79"/>
              <a:cs typeface="Aharoni" pitchFamily="2" charset="-79"/>
            </a:endParaRPr>
          </a:p>
          <a:p>
            <a:pPr>
              <a:buNone/>
            </a:pPr>
            <a:endParaRPr lang="en-US" b="1" dirty="0" smtClean="0">
              <a:solidFill>
                <a:schemeClr val="tx2"/>
              </a:solidFill>
              <a:latin typeface="Aharoni" pitchFamily="2" charset="-79"/>
              <a:cs typeface="Aharoni" pitchFamily="2" charset="-79"/>
            </a:endParaRPr>
          </a:p>
          <a:p>
            <a:r>
              <a:rPr lang="en-US" b="1" dirty="0" smtClean="0">
                <a:solidFill>
                  <a:schemeClr val="tx2"/>
                </a:solidFill>
                <a:latin typeface="Aharoni" pitchFamily="2" charset="-79"/>
                <a:cs typeface="Aharoni" pitchFamily="2" charset="-79"/>
              </a:rPr>
              <a:t>From this, we can conclude that population will grow faster than the supply of food. This exponential population growth will lead to a shortage of food.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smtClean="0">
                <a:solidFill>
                  <a:schemeClr val="accent2">
                    <a:lumMod val="75000"/>
                  </a:schemeClr>
                </a:solidFill>
                <a:latin typeface="Bauhaus 93" pitchFamily="82" charset="0"/>
              </a:rPr>
              <a:t>EFFECTS OF POPULATION GROWTH</a:t>
            </a:r>
            <a:endParaRPr lang="en-US" b="1" i="1" dirty="0">
              <a:solidFill>
                <a:schemeClr val="accent2">
                  <a:lumMod val="75000"/>
                </a:schemeClr>
              </a:solidFill>
              <a:latin typeface="Bauhaus 93" pitchFamily="82" charset="0"/>
            </a:endParaRPr>
          </a:p>
        </p:txBody>
      </p:sp>
      <p:sp>
        <p:nvSpPr>
          <p:cNvPr id="3" name="Content Placeholder 2"/>
          <p:cNvSpPr>
            <a:spLocks noGrp="1"/>
          </p:cNvSpPr>
          <p:nvPr>
            <p:ph idx="1"/>
          </p:nvPr>
        </p:nvSpPr>
        <p:spPr>
          <a:xfrm>
            <a:off x="152400" y="990600"/>
            <a:ext cx="8686800" cy="5516563"/>
          </a:xfrm>
        </p:spPr>
        <p:txBody>
          <a:bodyPr>
            <a:normAutofit/>
          </a:bodyPr>
          <a:lstStyle/>
          <a:p>
            <a:r>
              <a:rPr lang="en-US" sz="2400" b="1" dirty="0" smtClean="0">
                <a:solidFill>
                  <a:schemeClr val="tx2"/>
                </a:solidFill>
                <a:latin typeface="Aharoni" pitchFamily="2" charset="-79"/>
                <a:cs typeface="Aharoni" pitchFamily="2" charset="-79"/>
              </a:rPr>
              <a:t>Population growth remains a serious problem in poor nations of the Southern Hemisphere.</a:t>
            </a:r>
          </a:p>
          <a:p>
            <a:r>
              <a:rPr lang="en-US" sz="2400" b="1" dirty="0" smtClean="0">
                <a:solidFill>
                  <a:schemeClr val="tx2"/>
                </a:solidFill>
                <a:latin typeface="Aharoni" pitchFamily="2" charset="-79"/>
                <a:cs typeface="Aharoni" pitchFamily="2" charset="-79"/>
              </a:rPr>
              <a:t>In poor countries, birth rates remain high because children still work eight or ten hour a day to generate income, later adults they care for aging parents.</a:t>
            </a:r>
          </a:p>
          <a:p>
            <a:r>
              <a:rPr lang="en-US" sz="2400" b="1" dirty="0" smtClean="0">
                <a:solidFill>
                  <a:schemeClr val="tx2"/>
                </a:solidFill>
                <a:latin typeface="Aharoni" pitchFamily="2" charset="-79"/>
                <a:cs typeface="Aharoni" pitchFamily="2" charset="-79"/>
              </a:rPr>
              <a:t>Through the less-developed world, families average four or five children, in rural areas, the number may six or eight </a:t>
            </a:r>
            <a:r>
              <a:rPr lang="en-US" sz="2400" b="1" dirty="0" smtClean="0">
                <a:solidFill>
                  <a:srgbClr val="FF0000"/>
                </a:solidFill>
                <a:latin typeface="Aharoni" pitchFamily="2" charset="-79"/>
                <a:cs typeface="Aharoni" pitchFamily="2" charset="-79"/>
              </a:rPr>
              <a:t>(The world Bank, 1991).</a:t>
            </a:r>
          </a:p>
          <a:p>
            <a:r>
              <a:rPr lang="en-US" sz="2400" b="1" dirty="0" smtClean="0">
                <a:solidFill>
                  <a:schemeClr val="tx2"/>
                </a:solidFill>
                <a:latin typeface="Aharoni" pitchFamily="2" charset="-79"/>
                <a:cs typeface="Aharoni" pitchFamily="2" charset="-79"/>
              </a:rPr>
              <a:t>There is great regional disparity in population size, in turn, has important implication for the environmental impact of human activities.</a:t>
            </a:r>
          </a:p>
          <a:p>
            <a:r>
              <a:rPr lang="en-US" sz="2400" b="1" dirty="0" smtClean="0">
                <a:solidFill>
                  <a:srgbClr val="FF0000"/>
                </a:solidFill>
                <a:latin typeface="Aharoni" pitchFamily="2" charset="-79"/>
                <a:cs typeface="Aharoni" pitchFamily="2" charset="-79"/>
              </a:rPr>
              <a:t>More than 90 percent </a:t>
            </a:r>
            <a:r>
              <a:rPr lang="en-US" sz="2400" b="1" dirty="0" smtClean="0">
                <a:solidFill>
                  <a:schemeClr val="tx2"/>
                </a:solidFill>
                <a:latin typeface="Aharoni" pitchFamily="2" charset="-79"/>
                <a:cs typeface="Aharoni" pitchFamily="2" charset="-79"/>
              </a:rPr>
              <a:t>of population growth is among less developed regions.</a:t>
            </a:r>
            <a:endParaRPr lang="en-US" sz="2400" b="1" dirty="0">
              <a:solidFill>
                <a:schemeClr val="tx2"/>
              </a:solidFill>
              <a:latin typeface="Aharoni" pitchFamily="2" charset="-79"/>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i="1" dirty="0" smtClean="0">
                <a:solidFill>
                  <a:schemeClr val="accent2">
                    <a:lumMod val="75000"/>
                  </a:schemeClr>
                </a:solidFill>
                <a:latin typeface="Bauhaus 93" pitchFamily="82" charset="0"/>
              </a:rPr>
              <a:t>CONTINUED</a:t>
            </a:r>
            <a:endParaRPr lang="en-US" i="1" dirty="0">
              <a:solidFill>
                <a:schemeClr val="accent2">
                  <a:lumMod val="75000"/>
                </a:schemeClr>
              </a:solidFill>
              <a:latin typeface="Bauhaus 93" pitchFamily="82" charset="0"/>
            </a:endParaRPr>
          </a:p>
        </p:txBody>
      </p:sp>
      <p:sp>
        <p:nvSpPr>
          <p:cNvPr id="3" name="Content Placeholder 2"/>
          <p:cNvSpPr>
            <a:spLocks noGrp="1"/>
          </p:cNvSpPr>
          <p:nvPr>
            <p:ph idx="1"/>
          </p:nvPr>
        </p:nvSpPr>
        <p:spPr>
          <a:xfrm>
            <a:off x="228600" y="762000"/>
            <a:ext cx="8686800" cy="5791200"/>
          </a:xfrm>
        </p:spPr>
        <p:txBody>
          <a:bodyPr>
            <a:normAutofit fontScale="70000" lnSpcReduction="20000"/>
          </a:bodyPr>
          <a:lstStyle/>
          <a:p>
            <a:r>
              <a:rPr lang="en-US" dirty="0" smtClean="0">
                <a:solidFill>
                  <a:schemeClr val="tx2"/>
                </a:solidFill>
                <a:latin typeface="Aharoni" pitchFamily="2" charset="-79"/>
                <a:cs typeface="Aharoni" pitchFamily="2" charset="-79"/>
              </a:rPr>
              <a:t>The population of Africa is projected to be more than double between</a:t>
            </a:r>
            <a:r>
              <a:rPr lang="en-US" dirty="0" smtClean="0">
                <a:solidFill>
                  <a:schemeClr val="accent1"/>
                </a:solidFill>
                <a:latin typeface="Aharoni" pitchFamily="2" charset="-79"/>
                <a:cs typeface="Aharoni" pitchFamily="2" charset="-79"/>
              </a:rPr>
              <a:t> </a:t>
            </a:r>
            <a:r>
              <a:rPr lang="en-US" dirty="0" smtClean="0">
                <a:solidFill>
                  <a:srgbClr val="FF0000"/>
                </a:solidFill>
                <a:latin typeface="Aharoni" pitchFamily="2" charset="-79"/>
                <a:cs typeface="Aharoni" pitchFamily="2" charset="-79"/>
              </a:rPr>
              <a:t>1995</a:t>
            </a:r>
            <a:r>
              <a:rPr lang="en-US" dirty="0" smtClean="0">
                <a:solidFill>
                  <a:schemeClr val="accent1"/>
                </a:solidFill>
                <a:latin typeface="Aharoni" pitchFamily="2" charset="-79"/>
                <a:cs typeface="Aharoni" pitchFamily="2" charset="-79"/>
              </a:rPr>
              <a:t> </a:t>
            </a:r>
            <a:r>
              <a:rPr lang="en-US" dirty="0" smtClean="0">
                <a:solidFill>
                  <a:schemeClr val="tx2"/>
                </a:solidFill>
                <a:latin typeface="Aharoni" pitchFamily="2" charset="-79"/>
                <a:cs typeface="Aharoni" pitchFamily="2" charset="-79"/>
              </a:rPr>
              <a:t>and</a:t>
            </a:r>
            <a:r>
              <a:rPr lang="en-US" dirty="0" smtClean="0">
                <a:solidFill>
                  <a:schemeClr val="accent1"/>
                </a:solidFill>
                <a:latin typeface="Aharoni" pitchFamily="2" charset="-79"/>
                <a:cs typeface="Aharoni" pitchFamily="2" charset="-79"/>
              </a:rPr>
              <a:t> </a:t>
            </a:r>
            <a:r>
              <a:rPr lang="en-US" dirty="0" smtClean="0">
                <a:solidFill>
                  <a:srgbClr val="FF0000"/>
                </a:solidFill>
                <a:latin typeface="Aharoni" pitchFamily="2" charset="-79"/>
                <a:cs typeface="Aharoni" pitchFamily="2" charset="-79"/>
              </a:rPr>
              <a:t>2050</a:t>
            </a:r>
            <a:r>
              <a:rPr lang="en-US" dirty="0" smtClean="0">
                <a:solidFill>
                  <a:schemeClr val="accent1"/>
                </a:solidFill>
                <a:latin typeface="Aharoni" pitchFamily="2" charset="-79"/>
                <a:cs typeface="Aharoni" pitchFamily="2" charset="-79"/>
              </a:rPr>
              <a:t> </a:t>
            </a:r>
            <a:r>
              <a:rPr lang="en-US" dirty="0" smtClean="0">
                <a:solidFill>
                  <a:schemeClr val="tx2"/>
                </a:solidFill>
                <a:latin typeface="Aharoni" pitchFamily="2" charset="-79"/>
                <a:cs typeface="Aharoni" pitchFamily="2" charset="-79"/>
              </a:rPr>
              <a:t>(from </a:t>
            </a:r>
            <a:r>
              <a:rPr lang="en-US" dirty="0" smtClean="0">
                <a:solidFill>
                  <a:srgbClr val="FF0000"/>
                </a:solidFill>
                <a:latin typeface="Aharoni" pitchFamily="2" charset="-79"/>
                <a:cs typeface="Aharoni" pitchFamily="2" charset="-79"/>
              </a:rPr>
              <a:t>720</a:t>
            </a:r>
            <a:r>
              <a:rPr lang="en-US" dirty="0" smtClean="0">
                <a:solidFill>
                  <a:schemeClr val="accent1"/>
                </a:solidFill>
                <a:latin typeface="Aharoni" pitchFamily="2" charset="-79"/>
                <a:cs typeface="Aharoni" pitchFamily="2" charset="-79"/>
              </a:rPr>
              <a:t> </a:t>
            </a:r>
            <a:r>
              <a:rPr lang="en-US" dirty="0" smtClean="0">
                <a:solidFill>
                  <a:schemeClr val="tx2"/>
                </a:solidFill>
                <a:latin typeface="Aharoni" pitchFamily="2" charset="-79"/>
                <a:cs typeface="Aharoni" pitchFamily="2" charset="-79"/>
              </a:rPr>
              <a:t>million to </a:t>
            </a:r>
            <a:r>
              <a:rPr lang="en-US" dirty="0" smtClean="0">
                <a:solidFill>
                  <a:srgbClr val="FF0000"/>
                </a:solidFill>
                <a:latin typeface="Aharoni" pitchFamily="2" charset="-79"/>
                <a:cs typeface="Aharoni" pitchFamily="2" charset="-79"/>
              </a:rPr>
              <a:t>2</a:t>
            </a:r>
            <a:r>
              <a:rPr lang="en-US" dirty="0" smtClean="0">
                <a:solidFill>
                  <a:schemeClr val="accent1"/>
                </a:solidFill>
                <a:latin typeface="Aharoni" pitchFamily="2" charset="-79"/>
                <a:cs typeface="Aharoni" pitchFamily="2" charset="-79"/>
              </a:rPr>
              <a:t> </a:t>
            </a:r>
            <a:r>
              <a:rPr lang="en-US" dirty="0" smtClean="0">
                <a:solidFill>
                  <a:schemeClr val="tx2"/>
                </a:solidFill>
                <a:latin typeface="Aharoni" pitchFamily="2" charset="-79"/>
                <a:cs typeface="Aharoni" pitchFamily="2" charset="-79"/>
              </a:rPr>
              <a:t>billion).</a:t>
            </a:r>
          </a:p>
          <a:p>
            <a:r>
              <a:rPr lang="en-US" dirty="0" smtClean="0">
                <a:solidFill>
                  <a:schemeClr val="tx2"/>
                </a:solidFill>
                <a:latin typeface="Aharoni" pitchFamily="2" charset="-79"/>
                <a:cs typeface="Aharoni" pitchFamily="2" charset="-79"/>
              </a:rPr>
              <a:t>While the population of Asia and Latin America is likely to go up from </a:t>
            </a:r>
            <a:r>
              <a:rPr lang="en-US" dirty="0" smtClean="0">
                <a:solidFill>
                  <a:srgbClr val="FF0000"/>
                </a:solidFill>
                <a:latin typeface="Aharoni" pitchFamily="2" charset="-79"/>
                <a:cs typeface="Aharoni" pitchFamily="2" charset="-79"/>
              </a:rPr>
              <a:t>3.4</a:t>
            </a:r>
            <a:r>
              <a:rPr lang="en-US" dirty="0" smtClean="0">
                <a:solidFill>
                  <a:schemeClr val="accent1"/>
                </a:solidFill>
                <a:latin typeface="Aharoni" pitchFamily="2" charset="-79"/>
                <a:cs typeface="Aharoni" pitchFamily="2" charset="-79"/>
              </a:rPr>
              <a:t> billion and </a:t>
            </a:r>
            <a:r>
              <a:rPr lang="en-US" dirty="0" smtClean="0">
                <a:solidFill>
                  <a:srgbClr val="FF0000"/>
                </a:solidFill>
                <a:latin typeface="Aharoni" pitchFamily="2" charset="-79"/>
                <a:cs typeface="Aharoni" pitchFamily="2" charset="-79"/>
              </a:rPr>
              <a:t>477</a:t>
            </a:r>
            <a:r>
              <a:rPr lang="en-US" dirty="0" smtClean="0">
                <a:solidFill>
                  <a:schemeClr val="accent1"/>
                </a:solidFill>
                <a:latin typeface="Aharoni" pitchFamily="2" charset="-79"/>
                <a:cs typeface="Aharoni" pitchFamily="2" charset="-79"/>
              </a:rPr>
              <a:t> million to </a:t>
            </a:r>
            <a:r>
              <a:rPr lang="en-US" dirty="0" smtClean="0">
                <a:solidFill>
                  <a:srgbClr val="FF0000"/>
                </a:solidFill>
                <a:latin typeface="Aharoni" pitchFamily="2" charset="-79"/>
                <a:cs typeface="Aharoni" pitchFamily="2" charset="-79"/>
              </a:rPr>
              <a:t>5.4</a:t>
            </a:r>
            <a:r>
              <a:rPr lang="en-US" dirty="0" smtClean="0">
                <a:solidFill>
                  <a:schemeClr val="accent1"/>
                </a:solidFill>
                <a:latin typeface="Aharoni" pitchFamily="2" charset="-79"/>
                <a:cs typeface="Aharoni" pitchFamily="2" charset="-79"/>
              </a:rPr>
              <a:t> billion and </a:t>
            </a:r>
            <a:r>
              <a:rPr lang="en-US" dirty="0" smtClean="0">
                <a:solidFill>
                  <a:srgbClr val="FF0000"/>
                </a:solidFill>
                <a:latin typeface="Aharoni" pitchFamily="2" charset="-79"/>
                <a:cs typeface="Aharoni" pitchFamily="2" charset="-79"/>
              </a:rPr>
              <a:t>810</a:t>
            </a:r>
            <a:r>
              <a:rPr lang="en-US" dirty="0" smtClean="0">
                <a:solidFill>
                  <a:schemeClr val="accent1"/>
                </a:solidFill>
                <a:latin typeface="Aharoni" pitchFamily="2" charset="-79"/>
                <a:cs typeface="Aharoni" pitchFamily="2" charset="-79"/>
              </a:rPr>
              <a:t> million respectively.</a:t>
            </a:r>
          </a:p>
          <a:p>
            <a:pPr>
              <a:buNone/>
            </a:pPr>
            <a:endParaRPr lang="en-US" dirty="0" smtClean="0">
              <a:solidFill>
                <a:schemeClr val="accent1"/>
              </a:solidFill>
              <a:latin typeface="Aharoni" pitchFamily="2" charset="-79"/>
              <a:cs typeface="Aharoni" pitchFamily="2" charset="-79"/>
            </a:endParaRPr>
          </a:p>
          <a:p>
            <a:r>
              <a:rPr lang="en-US" dirty="0" smtClean="0">
                <a:solidFill>
                  <a:schemeClr val="accent1"/>
                </a:solidFill>
                <a:latin typeface="Aharoni" pitchFamily="2" charset="-79"/>
                <a:cs typeface="Aharoni" pitchFamily="2" charset="-79"/>
              </a:rPr>
              <a:t>In case of our country, India, projected to surpass China as the world’s most populous country around </a:t>
            </a:r>
            <a:r>
              <a:rPr lang="en-US" dirty="0" smtClean="0">
                <a:solidFill>
                  <a:srgbClr val="FF0000"/>
                </a:solidFill>
                <a:latin typeface="Aharoni" pitchFamily="2" charset="-79"/>
                <a:cs typeface="Aharoni" pitchFamily="2" charset="-79"/>
              </a:rPr>
              <a:t>2027</a:t>
            </a:r>
            <a:r>
              <a:rPr lang="en-US" dirty="0" smtClean="0">
                <a:solidFill>
                  <a:schemeClr val="accent1"/>
                </a:solidFill>
                <a:latin typeface="Aharoni" pitchFamily="2" charset="-79"/>
                <a:cs typeface="Aharoni" pitchFamily="2" charset="-79"/>
              </a:rPr>
              <a:t>, is expected to add nearly </a:t>
            </a:r>
            <a:r>
              <a:rPr lang="en-US" dirty="0" smtClean="0">
                <a:solidFill>
                  <a:srgbClr val="FF0000"/>
                </a:solidFill>
                <a:latin typeface="Aharoni" pitchFamily="2" charset="-79"/>
                <a:cs typeface="Aharoni" pitchFamily="2" charset="-79"/>
              </a:rPr>
              <a:t>273 </a:t>
            </a:r>
            <a:r>
              <a:rPr lang="en-US" dirty="0" smtClean="0">
                <a:solidFill>
                  <a:schemeClr val="accent1"/>
                </a:solidFill>
                <a:latin typeface="Aharoni" pitchFamily="2" charset="-79"/>
                <a:cs typeface="Aharoni" pitchFamily="2" charset="-79"/>
              </a:rPr>
              <a:t>million people between now </a:t>
            </a:r>
            <a:r>
              <a:rPr lang="en-US" dirty="0" smtClean="0">
                <a:solidFill>
                  <a:srgbClr val="FF0000"/>
                </a:solidFill>
                <a:latin typeface="Aharoni" pitchFamily="2" charset="-79"/>
                <a:cs typeface="Aharoni" pitchFamily="2" charset="-79"/>
              </a:rPr>
              <a:t>(2019) </a:t>
            </a:r>
            <a:r>
              <a:rPr lang="en-US" dirty="0" smtClean="0">
                <a:solidFill>
                  <a:schemeClr val="accent1"/>
                </a:solidFill>
                <a:latin typeface="Aharoni" pitchFamily="2" charset="-79"/>
                <a:cs typeface="Aharoni" pitchFamily="2" charset="-79"/>
              </a:rPr>
              <a:t>and </a:t>
            </a:r>
            <a:r>
              <a:rPr lang="en-US" dirty="0" smtClean="0">
                <a:solidFill>
                  <a:srgbClr val="FF0000"/>
                </a:solidFill>
                <a:latin typeface="Aharoni" pitchFamily="2" charset="-79"/>
                <a:cs typeface="Aharoni" pitchFamily="2" charset="-79"/>
              </a:rPr>
              <a:t>2050</a:t>
            </a:r>
            <a:r>
              <a:rPr lang="en-US" dirty="0" smtClean="0">
                <a:solidFill>
                  <a:schemeClr val="accent1"/>
                </a:solidFill>
                <a:latin typeface="Aharoni" pitchFamily="2" charset="-79"/>
                <a:cs typeface="Aharoni" pitchFamily="2" charset="-79"/>
              </a:rPr>
              <a:t> and will remain the most populated country through the end of the current century, </a:t>
            </a:r>
            <a:r>
              <a:rPr lang="en-US" dirty="0" smtClean="0">
                <a:solidFill>
                  <a:srgbClr val="FF0000"/>
                </a:solidFill>
                <a:latin typeface="Aharoni" pitchFamily="2" charset="-79"/>
                <a:cs typeface="Aharoni" pitchFamily="2" charset="-79"/>
              </a:rPr>
              <a:t>(UN Report)</a:t>
            </a:r>
          </a:p>
          <a:p>
            <a:pPr>
              <a:buNone/>
            </a:pPr>
            <a:endParaRPr lang="en-US" dirty="0" smtClean="0">
              <a:solidFill>
                <a:schemeClr val="accent1"/>
              </a:solidFill>
              <a:latin typeface="Aharoni" pitchFamily="2" charset="-79"/>
              <a:cs typeface="Aharoni" pitchFamily="2" charset="-79"/>
            </a:endParaRPr>
          </a:p>
          <a:p>
            <a:r>
              <a:rPr lang="en-US" dirty="0" smtClean="0">
                <a:solidFill>
                  <a:schemeClr val="accent1"/>
                </a:solidFill>
                <a:latin typeface="Aharoni" pitchFamily="2" charset="-79"/>
                <a:cs typeface="Aharoni" pitchFamily="2" charset="-79"/>
              </a:rPr>
              <a:t>The world population prospects </a:t>
            </a:r>
            <a:r>
              <a:rPr lang="en-US" dirty="0" smtClean="0">
                <a:solidFill>
                  <a:srgbClr val="FF0000"/>
                </a:solidFill>
                <a:latin typeface="Aharoni" pitchFamily="2" charset="-79"/>
                <a:cs typeface="Aharoni" pitchFamily="2" charset="-79"/>
              </a:rPr>
              <a:t>2019:</a:t>
            </a:r>
            <a:r>
              <a:rPr lang="en-US" dirty="0" smtClean="0">
                <a:solidFill>
                  <a:schemeClr val="accent1"/>
                </a:solidFill>
                <a:latin typeface="Aharoni" pitchFamily="2" charset="-79"/>
                <a:cs typeface="Aharoni" pitchFamily="2" charset="-79"/>
              </a:rPr>
              <a:t> highlight, published by the population division of the </a:t>
            </a:r>
            <a:r>
              <a:rPr lang="en-US" dirty="0" smtClean="0">
                <a:solidFill>
                  <a:srgbClr val="FF0000"/>
                </a:solidFill>
                <a:latin typeface="Aharoni" pitchFamily="2" charset="-79"/>
                <a:cs typeface="Aharoni" pitchFamily="2" charset="-79"/>
              </a:rPr>
              <a:t>UN Department of Economic and social Affairs</a:t>
            </a:r>
            <a:r>
              <a:rPr lang="en-US" dirty="0" smtClean="0">
                <a:solidFill>
                  <a:schemeClr val="accent1"/>
                </a:solidFill>
                <a:latin typeface="Aharoni" pitchFamily="2" charset="-79"/>
                <a:cs typeface="Aharoni" pitchFamily="2" charset="-79"/>
              </a:rPr>
              <a:t>, said the world’s population is expected to increase by </a:t>
            </a:r>
            <a:r>
              <a:rPr lang="en-US" dirty="0" smtClean="0">
                <a:solidFill>
                  <a:srgbClr val="FF0000"/>
                </a:solidFill>
                <a:latin typeface="Aharoni" pitchFamily="2" charset="-79"/>
                <a:cs typeface="Aharoni" pitchFamily="2" charset="-79"/>
              </a:rPr>
              <a:t>two billion </a:t>
            </a:r>
            <a:r>
              <a:rPr lang="en-US" dirty="0" smtClean="0">
                <a:solidFill>
                  <a:schemeClr val="accent1"/>
                </a:solidFill>
                <a:latin typeface="Aharoni" pitchFamily="2" charset="-79"/>
                <a:cs typeface="Aharoni" pitchFamily="2" charset="-79"/>
              </a:rPr>
              <a:t>people in the next </a:t>
            </a:r>
            <a:r>
              <a:rPr lang="en-US" dirty="0" smtClean="0">
                <a:solidFill>
                  <a:srgbClr val="FF0000"/>
                </a:solidFill>
                <a:latin typeface="Aharoni" pitchFamily="2" charset="-79"/>
                <a:cs typeface="Aharoni" pitchFamily="2" charset="-79"/>
              </a:rPr>
              <a:t>30</a:t>
            </a:r>
            <a:r>
              <a:rPr lang="en-US" dirty="0" smtClean="0">
                <a:solidFill>
                  <a:schemeClr val="accent1"/>
                </a:solidFill>
                <a:latin typeface="Aharoni" pitchFamily="2" charset="-79"/>
                <a:cs typeface="Aharoni" pitchFamily="2" charset="-79"/>
              </a:rPr>
              <a:t> years, from </a:t>
            </a:r>
            <a:r>
              <a:rPr lang="en-US" dirty="0" smtClean="0">
                <a:solidFill>
                  <a:srgbClr val="FF0000"/>
                </a:solidFill>
                <a:latin typeface="Aharoni" pitchFamily="2" charset="-79"/>
                <a:cs typeface="Aharoni" pitchFamily="2" charset="-79"/>
              </a:rPr>
              <a:t>7.7</a:t>
            </a:r>
            <a:r>
              <a:rPr lang="en-US" dirty="0" smtClean="0">
                <a:solidFill>
                  <a:schemeClr val="accent1"/>
                </a:solidFill>
                <a:latin typeface="Aharoni" pitchFamily="2" charset="-79"/>
                <a:cs typeface="Aharoni" pitchFamily="2" charset="-79"/>
              </a:rPr>
              <a:t> </a:t>
            </a:r>
            <a:r>
              <a:rPr lang="en-US" dirty="0" smtClean="0">
                <a:solidFill>
                  <a:srgbClr val="FF0000"/>
                </a:solidFill>
                <a:latin typeface="Aharoni" pitchFamily="2" charset="-79"/>
                <a:cs typeface="Aharoni" pitchFamily="2" charset="-79"/>
              </a:rPr>
              <a:t>billion</a:t>
            </a:r>
            <a:r>
              <a:rPr lang="en-US" dirty="0" smtClean="0">
                <a:solidFill>
                  <a:schemeClr val="accent1"/>
                </a:solidFill>
                <a:latin typeface="Aharoni" pitchFamily="2" charset="-79"/>
                <a:cs typeface="Aharoni" pitchFamily="2" charset="-79"/>
              </a:rPr>
              <a:t> currently to </a:t>
            </a:r>
            <a:r>
              <a:rPr lang="en-US" dirty="0" smtClean="0">
                <a:solidFill>
                  <a:srgbClr val="FF0000"/>
                </a:solidFill>
                <a:latin typeface="Aharoni" pitchFamily="2" charset="-79"/>
                <a:cs typeface="Aharoni" pitchFamily="2" charset="-79"/>
              </a:rPr>
              <a:t>9.7 billion in 2050.</a:t>
            </a:r>
            <a:endParaRPr lang="en-US" dirty="0">
              <a:solidFill>
                <a:srgbClr val="FF0000"/>
              </a:solidFill>
              <a:latin typeface="Aharoni" pitchFamily="2" charset="-79"/>
              <a:cs typeface="Aharoni" pitchFamily="2"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i="1" dirty="0" smtClean="0">
                <a:solidFill>
                  <a:schemeClr val="accent2">
                    <a:lumMod val="75000"/>
                  </a:schemeClr>
                </a:solidFill>
                <a:latin typeface="Bauhaus 93" pitchFamily="82" charset="0"/>
              </a:rPr>
              <a:t>CONTINUED</a:t>
            </a:r>
            <a:endParaRPr lang="en-US" dirty="0"/>
          </a:p>
        </p:txBody>
      </p:sp>
      <p:sp>
        <p:nvSpPr>
          <p:cNvPr id="3" name="Content Placeholder 2"/>
          <p:cNvSpPr>
            <a:spLocks noGrp="1"/>
          </p:cNvSpPr>
          <p:nvPr>
            <p:ph idx="1"/>
          </p:nvPr>
        </p:nvSpPr>
        <p:spPr>
          <a:xfrm>
            <a:off x="228600" y="762000"/>
            <a:ext cx="8686800" cy="5715000"/>
          </a:xfrm>
        </p:spPr>
        <p:txBody>
          <a:bodyPr>
            <a:normAutofit fontScale="70000" lnSpcReduction="20000"/>
          </a:bodyPr>
          <a:lstStyle/>
          <a:p>
            <a:r>
              <a:rPr lang="en-US" dirty="0" smtClean="0">
                <a:solidFill>
                  <a:schemeClr val="accent1"/>
                </a:solidFill>
                <a:latin typeface="Aharoni" pitchFamily="2" charset="-79"/>
                <a:cs typeface="Aharoni" pitchFamily="2" charset="-79"/>
              </a:rPr>
              <a:t>In contrast, Europe’s population is expected to decline over this period, from </a:t>
            </a:r>
            <a:r>
              <a:rPr lang="en-US" dirty="0" smtClean="0">
                <a:solidFill>
                  <a:srgbClr val="FF0000"/>
                </a:solidFill>
                <a:latin typeface="Aharoni" pitchFamily="2" charset="-79"/>
                <a:cs typeface="Aharoni" pitchFamily="2" charset="-79"/>
              </a:rPr>
              <a:t>728</a:t>
            </a:r>
            <a:r>
              <a:rPr lang="en-US" dirty="0" smtClean="0">
                <a:solidFill>
                  <a:schemeClr val="accent1"/>
                </a:solidFill>
                <a:latin typeface="Aharoni" pitchFamily="2" charset="-79"/>
                <a:cs typeface="Aharoni" pitchFamily="2" charset="-79"/>
              </a:rPr>
              <a:t> million to </a:t>
            </a:r>
            <a:r>
              <a:rPr lang="en-US" dirty="0" smtClean="0">
                <a:solidFill>
                  <a:srgbClr val="FF0000"/>
                </a:solidFill>
                <a:latin typeface="Aharoni" pitchFamily="2" charset="-79"/>
                <a:cs typeface="Aharoni" pitchFamily="2" charset="-79"/>
              </a:rPr>
              <a:t>638</a:t>
            </a:r>
            <a:r>
              <a:rPr lang="en-US" dirty="0" smtClean="0">
                <a:solidFill>
                  <a:schemeClr val="accent1"/>
                </a:solidFill>
                <a:latin typeface="Aharoni" pitchFamily="2" charset="-79"/>
                <a:cs typeface="Aharoni" pitchFamily="2" charset="-79"/>
              </a:rPr>
              <a:t> million because of low birth rate and an aging population.</a:t>
            </a:r>
          </a:p>
          <a:p>
            <a:pPr>
              <a:buNone/>
            </a:pPr>
            <a:endParaRPr lang="en-US" dirty="0" smtClean="0">
              <a:solidFill>
                <a:schemeClr val="accent1"/>
              </a:solidFill>
              <a:latin typeface="Aharoni" pitchFamily="2" charset="-79"/>
              <a:cs typeface="Aharoni" pitchFamily="2" charset="-79"/>
            </a:endParaRPr>
          </a:p>
          <a:p>
            <a:r>
              <a:rPr lang="en-US" dirty="0" smtClean="0">
                <a:solidFill>
                  <a:schemeClr val="tx2"/>
                </a:solidFill>
                <a:latin typeface="Aharoni" pitchFamily="2" charset="-79"/>
                <a:cs typeface="Aharoni" pitchFamily="2" charset="-79"/>
              </a:rPr>
              <a:t>Therefore, the result is that, per capita consumption of energy and other goods will also increase at a faster rate resulting in a much greater impact on environment.</a:t>
            </a:r>
          </a:p>
          <a:p>
            <a:pPr>
              <a:buNone/>
            </a:pPr>
            <a:endParaRPr lang="en-US" dirty="0" smtClean="0">
              <a:solidFill>
                <a:schemeClr val="tx2"/>
              </a:solidFill>
              <a:latin typeface="Aharoni" pitchFamily="2" charset="-79"/>
              <a:cs typeface="Aharoni" pitchFamily="2" charset="-79"/>
            </a:endParaRPr>
          </a:p>
          <a:p>
            <a:r>
              <a:rPr lang="en-US" dirty="0" smtClean="0">
                <a:solidFill>
                  <a:schemeClr val="tx2"/>
                </a:solidFill>
                <a:latin typeface="Aharoni" pitchFamily="2" charset="-79"/>
                <a:cs typeface="Aharoni" pitchFamily="2" charset="-79"/>
              </a:rPr>
              <a:t>The pressure of population growth has led to force the loss of prime lands either through conversion to urban uses or through degradation by imprudent agricultural methods.</a:t>
            </a:r>
          </a:p>
          <a:p>
            <a:pPr>
              <a:buNone/>
            </a:pPr>
            <a:endParaRPr lang="en-US" dirty="0" smtClean="0">
              <a:solidFill>
                <a:schemeClr val="tx2"/>
              </a:solidFill>
              <a:latin typeface="Aharoni" pitchFamily="2" charset="-79"/>
              <a:cs typeface="Aharoni" pitchFamily="2" charset="-79"/>
            </a:endParaRPr>
          </a:p>
          <a:p>
            <a:r>
              <a:rPr lang="en-US" dirty="0" smtClean="0">
                <a:solidFill>
                  <a:schemeClr val="tx2"/>
                </a:solidFill>
                <a:latin typeface="Aharoni" pitchFamily="2" charset="-79"/>
                <a:cs typeface="Aharoni" pitchFamily="2" charset="-79"/>
              </a:rPr>
              <a:t>A number of studies have revealed that increasing population and population density have negative impact on soil quality.</a:t>
            </a:r>
          </a:p>
          <a:p>
            <a:pPr>
              <a:buNone/>
            </a:pPr>
            <a:endParaRPr lang="en-US" dirty="0" smtClean="0">
              <a:solidFill>
                <a:schemeClr val="tx2"/>
              </a:solidFill>
              <a:latin typeface="Aharoni" pitchFamily="2" charset="-79"/>
              <a:cs typeface="Aharoni" pitchFamily="2" charset="-79"/>
            </a:endParaRPr>
          </a:p>
          <a:p>
            <a:r>
              <a:rPr lang="en-US" dirty="0" smtClean="0">
                <a:solidFill>
                  <a:schemeClr val="tx2"/>
                </a:solidFill>
                <a:latin typeface="Aharoni" pitchFamily="2" charset="-79"/>
                <a:cs typeface="Aharoni" pitchFamily="2" charset="-79"/>
              </a:rPr>
              <a:t>Increasing population exerts pressure on forest lands</a:t>
            </a:r>
            <a:r>
              <a:rPr lang="en-US" dirty="0" smtClean="0">
                <a:solidFill>
                  <a:schemeClr val="accent1"/>
                </a:solidFill>
                <a:latin typeface="Aharoni" pitchFamily="2" charset="-79"/>
                <a:cs typeface="Aharoni" pitchFamily="2" charset="-79"/>
              </a:rPr>
              <a:t>.</a:t>
            </a:r>
            <a:endParaRPr lang="en-US" dirty="0">
              <a:solidFill>
                <a:schemeClr val="accent1"/>
              </a:solidFill>
              <a:latin typeface="Aharoni" pitchFamily="2" charset="-79"/>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i="1" dirty="0" smtClean="0">
                <a:solidFill>
                  <a:schemeClr val="accent2">
                    <a:lumMod val="75000"/>
                  </a:schemeClr>
                </a:solidFill>
                <a:latin typeface="Bauhaus 93" pitchFamily="82" charset="0"/>
              </a:rPr>
              <a:t>CONTINUED</a:t>
            </a:r>
            <a:endParaRPr lang="en-US" dirty="0"/>
          </a:p>
        </p:txBody>
      </p:sp>
      <p:sp>
        <p:nvSpPr>
          <p:cNvPr id="3" name="Content Placeholder 2"/>
          <p:cNvSpPr>
            <a:spLocks noGrp="1"/>
          </p:cNvSpPr>
          <p:nvPr>
            <p:ph idx="1"/>
          </p:nvPr>
        </p:nvSpPr>
        <p:spPr>
          <a:xfrm>
            <a:off x="228600" y="1066800"/>
            <a:ext cx="8686800" cy="5181600"/>
          </a:xfrm>
        </p:spPr>
        <p:txBody>
          <a:bodyPr>
            <a:normAutofit fontScale="70000" lnSpcReduction="20000"/>
          </a:bodyPr>
          <a:lstStyle/>
          <a:p>
            <a:pPr algn="just"/>
            <a:r>
              <a:rPr lang="en-US" dirty="0" smtClean="0">
                <a:solidFill>
                  <a:schemeClr val="accent1"/>
                </a:solidFill>
                <a:latin typeface="Aharoni" pitchFamily="2" charset="-79"/>
                <a:cs typeface="Aharoni" pitchFamily="2" charset="-79"/>
              </a:rPr>
              <a:t>Shrinking Habitat</a:t>
            </a:r>
          </a:p>
          <a:p>
            <a:pPr algn="just"/>
            <a:r>
              <a:rPr lang="en-US" dirty="0" smtClean="0">
                <a:solidFill>
                  <a:schemeClr val="accent1"/>
                </a:solidFill>
                <a:latin typeface="Aharoni" pitchFamily="2" charset="-79"/>
                <a:cs typeface="Aharoni" pitchFamily="2" charset="-79"/>
              </a:rPr>
              <a:t>Regional imbalances</a:t>
            </a:r>
          </a:p>
          <a:p>
            <a:pPr algn="just"/>
            <a:r>
              <a:rPr lang="en-US" dirty="0" smtClean="0">
                <a:solidFill>
                  <a:schemeClr val="accent1"/>
                </a:solidFill>
                <a:latin typeface="Aharoni" pitchFamily="2" charset="-79"/>
                <a:cs typeface="Aharoni" pitchFamily="2" charset="-79"/>
              </a:rPr>
              <a:t>Population explosion</a:t>
            </a:r>
          </a:p>
          <a:p>
            <a:pPr>
              <a:buNone/>
            </a:pPr>
            <a:r>
              <a:rPr lang="en-US" dirty="0" smtClean="0">
                <a:solidFill>
                  <a:schemeClr val="accent1"/>
                </a:solidFill>
                <a:latin typeface="Aharoni" pitchFamily="2" charset="-79"/>
                <a:cs typeface="Aharoni" pitchFamily="2" charset="-79"/>
              </a:rPr>
              <a:t>    </a:t>
            </a:r>
            <a:r>
              <a:rPr lang="en-US" dirty="0" smtClean="0">
                <a:solidFill>
                  <a:schemeClr val="accent2">
                    <a:lumMod val="50000"/>
                  </a:schemeClr>
                </a:solidFill>
                <a:latin typeface="Aharoni" pitchFamily="2" charset="-79"/>
                <a:cs typeface="Aharoni" pitchFamily="2" charset="-79"/>
              </a:rPr>
              <a:t>Causes of population explosion</a:t>
            </a:r>
          </a:p>
          <a:p>
            <a:pPr>
              <a:buNone/>
            </a:pPr>
            <a:r>
              <a:rPr lang="en-US" dirty="0" smtClean="0">
                <a:solidFill>
                  <a:schemeClr val="accent1"/>
                </a:solidFill>
                <a:latin typeface="Aharoni" pitchFamily="2" charset="-79"/>
                <a:cs typeface="Aharoni" pitchFamily="2" charset="-79"/>
              </a:rPr>
              <a:t>    </a:t>
            </a:r>
            <a:r>
              <a:rPr lang="en-US" dirty="0" smtClean="0">
                <a:solidFill>
                  <a:srgbClr val="FF0000"/>
                </a:solidFill>
                <a:latin typeface="Aharoni" pitchFamily="2" charset="-79"/>
                <a:cs typeface="Aharoni" pitchFamily="2" charset="-79"/>
              </a:rPr>
              <a:t>A) High birth rate        B) Declining death rate</a:t>
            </a:r>
          </a:p>
          <a:p>
            <a:pPr>
              <a:buNone/>
            </a:pPr>
            <a:r>
              <a:rPr lang="en-US" dirty="0" smtClean="0">
                <a:solidFill>
                  <a:schemeClr val="accent1"/>
                </a:solidFill>
                <a:latin typeface="Aharoni" pitchFamily="2" charset="-79"/>
                <a:cs typeface="Aharoni" pitchFamily="2" charset="-79"/>
              </a:rPr>
              <a:t> </a:t>
            </a:r>
            <a:r>
              <a:rPr lang="en-US" dirty="0" smtClean="0">
                <a:solidFill>
                  <a:schemeClr val="accent1"/>
                </a:solidFill>
                <a:latin typeface="Aharoni" pitchFamily="2" charset="-79"/>
                <a:cs typeface="Aharoni" pitchFamily="2" charset="-79"/>
              </a:rPr>
              <a:t>  High birth rate is a function of both of </a:t>
            </a:r>
            <a:r>
              <a:rPr lang="en-US" dirty="0" smtClean="0">
                <a:solidFill>
                  <a:srgbClr val="FF0000"/>
                </a:solidFill>
                <a:latin typeface="Aharoni" pitchFamily="2" charset="-79"/>
                <a:cs typeface="Aharoni" pitchFamily="2" charset="-79"/>
              </a:rPr>
              <a:t>social and economic factors.</a:t>
            </a:r>
          </a:p>
          <a:p>
            <a:pPr>
              <a:buNone/>
            </a:pPr>
            <a:r>
              <a:rPr lang="en-US" dirty="0" smtClean="0">
                <a:solidFill>
                  <a:srgbClr val="00B050"/>
                </a:solidFill>
                <a:latin typeface="Aharoni" pitchFamily="2" charset="-79"/>
                <a:cs typeface="Aharoni" pitchFamily="2" charset="-79"/>
              </a:rPr>
              <a:t> </a:t>
            </a:r>
            <a:r>
              <a:rPr lang="en-US" dirty="0" smtClean="0">
                <a:solidFill>
                  <a:srgbClr val="00B050"/>
                </a:solidFill>
                <a:latin typeface="Aharoni" pitchFamily="2" charset="-79"/>
                <a:cs typeface="Aharoni" pitchFamily="2" charset="-79"/>
              </a:rPr>
              <a:t>       (1) Social factors</a:t>
            </a:r>
          </a:p>
          <a:p>
            <a:pPr>
              <a:buNone/>
            </a:pPr>
            <a:r>
              <a:rPr lang="en-US" dirty="0" smtClean="0">
                <a:solidFill>
                  <a:schemeClr val="accent1"/>
                </a:solidFill>
                <a:latin typeface="Aharoni" pitchFamily="2" charset="-79"/>
                <a:cs typeface="Aharoni" pitchFamily="2" charset="-79"/>
              </a:rPr>
              <a:t> </a:t>
            </a:r>
            <a:r>
              <a:rPr lang="en-US" dirty="0" smtClean="0">
                <a:solidFill>
                  <a:schemeClr val="accent1"/>
                </a:solidFill>
                <a:latin typeface="Aharoni" pitchFamily="2" charset="-79"/>
                <a:cs typeface="Aharoni" pitchFamily="2" charset="-79"/>
              </a:rPr>
              <a:t>  </a:t>
            </a:r>
            <a:r>
              <a:rPr lang="en-US" dirty="0" smtClean="0">
                <a:solidFill>
                  <a:srgbClr val="FF0000"/>
                </a:solidFill>
                <a:latin typeface="Aharoni" pitchFamily="2" charset="-79"/>
                <a:cs typeface="Aharoni" pitchFamily="2" charset="-79"/>
              </a:rPr>
              <a:t>Social factors include </a:t>
            </a:r>
            <a:r>
              <a:rPr lang="en-US" dirty="0" smtClean="0">
                <a:solidFill>
                  <a:schemeClr val="accent1"/>
                </a:solidFill>
                <a:latin typeface="Aharoni" pitchFamily="2" charset="-79"/>
                <a:cs typeface="Aharoni" pitchFamily="2" charset="-79"/>
              </a:rPr>
              <a:t>(1) marriage a universal phenomenon in India, (2) Joint family system, (3) Preference for a son, (4) Rise in natural fertility.</a:t>
            </a:r>
          </a:p>
          <a:p>
            <a:pPr>
              <a:buNone/>
            </a:pPr>
            <a:r>
              <a:rPr lang="en-US" dirty="0" smtClean="0">
                <a:solidFill>
                  <a:srgbClr val="00B050"/>
                </a:solidFill>
                <a:latin typeface="Aharoni" pitchFamily="2" charset="-79"/>
                <a:cs typeface="Aharoni" pitchFamily="2" charset="-79"/>
              </a:rPr>
              <a:t> </a:t>
            </a:r>
            <a:r>
              <a:rPr lang="en-US" dirty="0" smtClean="0">
                <a:solidFill>
                  <a:srgbClr val="00B050"/>
                </a:solidFill>
                <a:latin typeface="Aharoni" pitchFamily="2" charset="-79"/>
                <a:cs typeface="Aharoni" pitchFamily="2" charset="-79"/>
              </a:rPr>
              <a:t>        (2) Economic factors</a:t>
            </a:r>
          </a:p>
          <a:p>
            <a:pPr>
              <a:buNone/>
            </a:pPr>
            <a:r>
              <a:rPr lang="en-US" dirty="0" smtClean="0">
                <a:solidFill>
                  <a:srgbClr val="FF0000"/>
                </a:solidFill>
                <a:latin typeface="Aharoni" pitchFamily="2" charset="-79"/>
                <a:cs typeface="Aharoni" pitchFamily="2" charset="-79"/>
              </a:rPr>
              <a:t>Economic factors include </a:t>
            </a:r>
            <a:r>
              <a:rPr lang="en-US" dirty="0" smtClean="0">
                <a:solidFill>
                  <a:schemeClr val="accent1"/>
                </a:solidFill>
                <a:latin typeface="Aharoni" pitchFamily="2" charset="-79"/>
                <a:cs typeface="Aharoni" pitchFamily="2" charset="-79"/>
              </a:rPr>
              <a:t>(1) Wide spread poverty, (2) High infant mortality rate, (3) Indifference toward family planning</a:t>
            </a:r>
            <a:endParaRPr lang="en-US" dirty="0">
              <a:solidFill>
                <a:schemeClr val="accent1"/>
              </a:solidFill>
              <a:latin typeface="Aharoni" pitchFamily="2" charset="-79"/>
              <a:cs typeface="Aharoni" pitchFamily="2" charset="-79"/>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837</Words>
  <Application>Microsoft Office PowerPoint</Application>
  <PresentationFormat>On-screen Show (4:3)</PresentationFormat>
  <Paragraphs>58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HUMAN POPULATION GROWTH:IMPACT ON ENVIRONMENT, HUMAN HEALTH AND WELFARE</vt:lpstr>
      <vt:lpstr>INTRODUCTION</vt:lpstr>
      <vt:lpstr>continued</vt:lpstr>
      <vt:lpstr>CONTINUED</vt:lpstr>
      <vt:lpstr>EFFECTS OF POPULATION GROWTH</vt:lpstr>
      <vt:lpstr>CONTINUED</vt:lpstr>
      <vt:lpstr>CONTINUED</vt:lpstr>
      <vt:lpstr>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POPULATION GROWTH:IMPACT ON ENVIRONMENT, HUMAN HEALTH AND WELFARE</dc:title>
  <dc:creator>Tech</dc:creator>
  <cp:lastModifiedBy>Tech</cp:lastModifiedBy>
  <cp:revision>19</cp:revision>
  <dcterms:created xsi:type="dcterms:W3CDTF">2019-11-17T15:24:36Z</dcterms:created>
  <dcterms:modified xsi:type="dcterms:W3CDTF">2019-11-22T16:51:56Z</dcterms:modified>
</cp:coreProperties>
</file>